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63" r:id="rId4"/>
    <p:sldId id="259" r:id="rId5"/>
    <p:sldId id="297" r:id="rId6"/>
    <p:sldId id="321" r:id="rId7"/>
    <p:sldId id="291" r:id="rId8"/>
    <p:sldId id="264" r:id="rId9"/>
    <p:sldId id="266" r:id="rId10"/>
    <p:sldId id="322" r:id="rId11"/>
    <p:sldId id="274" r:id="rId12"/>
    <p:sldId id="275" r:id="rId13"/>
    <p:sldId id="289" r:id="rId14"/>
    <p:sldId id="290" r:id="rId15"/>
    <p:sldId id="268" r:id="rId16"/>
    <p:sldId id="276" r:id="rId17"/>
    <p:sldId id="323" r:id="rId18"/>
    <p:sldId id="316" r:id="rId19"/>
    <p:sldId id="317" r:id="rId20"/>
    <p:sldId id="318" r:id="rId21"/>
    <p:sldId id="319" r:id="rId22"/>
    <p:sldId id="320" r:id="rId23"/>
    <p:sldId id="279" r:id="rId24"/>
    <p:sldId id="270" r:id="rId25"/>
    <p:sldId id="278" r:id="rId26"/>
    <p:sldId id="293" r:id="rId27"/>
    <p:sldId id="298" r:id="rId28"/>
    <p:sldId id="294" r:id="rId29"/>
    <p:sldId id="295" r:id="rId30"/>
    <p:sldId id="299" r:id="rId31"/>
    <p:sldId id="280" r:id="rId32"/>
    <p:sldId id="273" r:id="rId33"/>
    <p:sldId id="281" r:id="rId34"/>
    <p:sldId id="324" r:id="rId35"/>
    <p:sldId id="282" r:id="rId36"/>
    <p:sldId id="271" r:id="rId37"/>
    <p:sldId id="303" r:id="rId38"/>
    <p:sldId id="302" r:id="rId39"/>
    <p:sldId id="301" r:id="rId40"/>
    <p:sldId id="304" r:id="rId41"/>
    <p:sldId id="272" r:id="rId42"/>
    <p:sldId id="314" r:id="rId43"/>
    <p:sldId id="309" r:id="rId44"/>
    <p:sldId id="308" r:id="rId45"/>
    <p:sldId id="307" r:id="rId46"/>
    <p:sldId id="306" r:id="rId47"/>
    <p:sldId id="305" r:id="rId48"/>
    <p:sldId id="285" r:id="rId49"/>
    <p:sldId id="287" r:id="rId50"/>
    <p:sldId id="286" r:id="rId51"/>
    <p:sldId id="311" r:id="rId52"/>
    <p:sldId id="31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44" autoAdjust="0"/>
    <p:restoredTop sz="79061" autoAdjust="0"/>
  </p:normalViewPr>
  <p:slideViewPr>
    <p:cSldViewPr snapToGrid="0">
      <p:cViewPr varScale="1">
        <p:scale>
          <a:sx n="62" d="100"/>
          <a:sy n="62" d="100"/>
        </p:scale>
        <p:origin x="10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53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D0153-4A49-4364-BC72-CAEDDB8E34CF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B4D7D-4B06-4992-8F49-FD913AB93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8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61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4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72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64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64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64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9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60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7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00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3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2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0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25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05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29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01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00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40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02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7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73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63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53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61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4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1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272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15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73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20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7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770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65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28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21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200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9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165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231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00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608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10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2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29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6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44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B4D7D-4B06-4992-8F49-FD913AB939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9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66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2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87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8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4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60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72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1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9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3DF54DA-E9DF-4933-99F4-DAE2E8A33F68}" type="datetimeFigureOut">
              <a:rPr lang="en-US" smtClean="0"/>
              <a:t>8/23/2013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645FEC22-4A76-4387-AAD1-FF0214350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2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hh765979.aspx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ellen.chisa@gmail.co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mailto:sbenario@gmail.com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From the Product Management Perspective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65676" y="5009273"/>
            <a:ext cx="8235953" cy="103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8/22/2013 - </a:t>
            </a:r>
            <a:r>
              <a:rPr lang="en-US" sz="2400" dirty="0" err="1" smtClean="0"/>
              <a:t>SoTechie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326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salientprocess.com/wp-content/uploads/2013/03/Capability-Stu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79" y="0"/>
            <a:ext cx="102900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4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-3786"/>
            <a:ext cx="10780776" cy="2276882"/>
          </a:xfrm>
        </p:spPr>
        <p:txBody>
          <a:bodyPr/>
          <a:lstStyle/>
          <a:p>
            <a:r>
              <a:rPr lang="en-US" dirty="0" smtClean="0"/>
              <a:t>Why PM?</a:t>
            </a:r>
            <a:endParaRPr lang="en-US" dirty="0"/>
          </a:p>
        </p:txBody>
      </p:sp>
      <p:sp>
        <p:nvSpPr>
          <p:cNvPr id="4" name="AutoShape 2" descr="Inline image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90" y="917520"/>
            <a:ext cx="4782208" cy="4062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91" y="2871715"/>
            <a:ext cx="3746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4941645" y="3237409"/>
            <a:ext cx="2334644" cy="2334642"/>
          </a:xfrm>
          <a:prstGeom prst="ellipse">
            <a:avLst/>
          </a:prstGeom>
          <a:solidFill>
            <a:srgbClr val="657689">
              <a:alpha val="4902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PM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4095343" y="2088652"/>
            <a:ext cx="4027251" cy="3471768"/>
          </a:xfrm>
          <a:prstGeom prst="triangle">
            <a:avLst/>
          </a:prstGeom>
          <a:noFill/>
          <a:ln w="88900"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04295" y="1558891"/>
            <a:ext cx="180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Strategy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122594" y="5395043"/>
            <a:ext cx="2062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UX / Problem Solving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24400" y="5395044"/>
            <a:ext cx="2062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Project Management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6031146" y="4317181"/>
            <a:ext cx="175098" cy="1750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5102153" y="4388230"/>
            <a:ext cx="2013628" cy="2013626"/>
          </a:xfrm>
          <a:prstGeom prst="ellipse">
            <a:avLst/>
          </a:prstGeom>
          <a:solidFill>
            <a:srgbClr val="657689">
              <a:alpha val="49020"/>
            </a:srgbClr>
          </a:solidFill>
          <a:ln>
            <a:noFill/>
          </a:ln>
          <a:effectLst>
            <a:softEdge rad="762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PM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4095343" y="2088652"/>
            <a:ext cx="4027251" cy="3471768"/>
          </a:xfrm>
          <a:prstGeom prst="triangle">
            <a:avLst/>
          </a:prstGeom>
          <a:noFill/>
          <a:ln w="88900"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04295" y="1558891"/>
            <a:ext cx="180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Strategy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122594" y="5395043"/>
            <a:ext cx="2062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UX / Problem Solving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24400" y="5395044"/>
            <a:ext cx="2062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Project Management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6031146" y="5307494"/>
            <a:ext cx="175098" cy="1750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2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6132232" y="4153711"/>
            <a:ext cx="1354258" cy="1354256"/>
          </a:xfrm>
          <a:prstGeom prst="ellipse">
            <a:avLst/>
          </a:prstGeom>
          <a:solidFill>
            <a:srgbClr val="657689">
              <a:alpha val="4902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for PM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4095343" y="2088652"/>
            <a:ext cx="4027251" cy="3471768"/>
          </a:xfrm>
          <a:prstGeom prst="triangle">
            <a:avLst/>
          </a:prstGeom>
          <a:noFill/>
          <a:ln w="88900"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04295" y="1558891"/>
            <a:ext cx="180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Strategy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122594" y="5395043"/>
            <a:ext cx="2062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UX / Problem Solving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24400" y="5395044"/>
            <a:ext cx="2062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Project Management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6731540" y="4743290"/>
            <a:ext cx="175098" cy="1750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8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1-Pagers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(Or “page one specs”)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8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a 1-Pager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Vision</a:t>
            </a:r>
          </a:p>
          <a:p>
            <a:r>
              <a:rPr lang="en-US" sz="4400" dirty="0" smtClean="0"/>
              <a:t>Goals</a:t>
            </a:r>
          </a:p>
          <a:p>
            <a:r>
              <a:rPr lang="en-US" sz="4400" dirty="0" smtClean="0"/>
              <a:t>Background</a:t>
            </a:r>
          </a:p>
          <a:p>
            <a:r>
              <a:rPr lang="en-US" sz="4400" dirty="0" smtClean="0"/>
              <a:t>Scenarios</a:t>
            </a:r>
          </a:p>
          <a:p>
            <a:r>
              <a:rPr lang="en-US" sz="4400" dirty="0" smtClean="0"/>
              <a:t>Feature List</a:t>
            </a:r>
          </a:p>
          <a:p>
            <a:r>
              <a:rPr lang="en-US" sz="4400" dirty="0" smtClean="0"/>
              <a:t>Success Metrics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774" y="1119400"/>
            <a:ext cx="3909225" cy="501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1-PAGER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0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“Office everywhere.”</a:t>
            </a:r>
          </a:p>
        </p:txBody>
      </p:sp>
      <p:pic>
        <p:nvPicPr>
          <p:cNvPr id="1026" name="Picture 2" descr="http://www.microsofttraining.net/b/wp-content/uploads/2013/03/ACF_MS_Office_clou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" t="1656" r="776" b="1196"/>
          <a:stretch/>
        </p:blipFill>
        <p:spPr bwMode="auto">
          <a:xfrm>
            <a:off x="3437719" y="2743626"/>
            <a:ext cx="5214962" cy="362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1-PAGER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66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&amp; Non-Goals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Access documents from any device.</a:t>
            </a:r>
          </a:p>
          <a:p>
            <a:r>
              <a:rPr lang="en-US" sz="4400" dirty="0" smtClean="0"/>
              <a:t>Edit </a:t>
            </a:r>
            <a:r>
              <a:rPr lang="en-US" sz="4400" dirty="0"/>
              <a:t>documents from any device</a:t>
            </a:r>
            <a:r>
              <a:rPr lang="en-US" sz="4400" dirty="0" smtClean="0"/>
              <a:t>.</a:t>
            </a:r>
          </a:p>
          <a:p>
            <a:r>
              <a:rPr lang="en-US" sz="4400" dirty="0" smtClean="0"/>
              <a:t>Create documents </a:t>
            </a:r>
            <a:r>
              <a:rPr lang="en-US" sz="4400" dirty="0"/>
              <a:t>from any device</a:t>
            </a:r>
            <a:r>
              <a:rPr lang="en-US" sz="4400" dirty="0" smtClean="0"/>
              <a:t>.</a:t>
            </a:r>
          </a:p>
          <a:p>
            <a:r>
              <a:rPr lang="en-US" sz="4400" dirty="0" smtClean="0"/>
              <a:t>Full desktop Office parity.</a:t>
            </a:r>
            <a:endParaRPr lang="en-US" sz="4400" dirty="0"/>
          </a:p>
          <a:p>
            <a:endParaRPr lang="en-US" sz="4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1-PAGER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198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5487077" cy="3766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/>
              <a:t>Smartphone usage has increased x% per year for the last five years (source).</a:t>
            </a:r>
          </a:p>
          <a:p>
            <a:pPr marL="0" indent="0">
              <a:buNone/>
            </a:pPr>
            <a:r>
              <a:rPr lang="en-US" sz="4400" dirty="0" smtClean="0"/>
              <a:t>Office workers spend x% of their day outside of the office.</a:t>
            </a:r>
          </a:p>
        </p:txBody>
      </p:sp>
      <p:pic>
        <p:nvPicPr>
          <p:cNvPr id="2050" name="Picture 2" descr="http://www.comscoredatamine.com/wp-content/uploads/2011/09/Smartphone-Audience-Growth_July-2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77" y="2275521"/>
            <a:ext cx="53149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1-PAGER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131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Ellen</a:t>
            </a:r>
            <a:endParaRPr lang="en-US" sz="8800" dirty="0"/>
          </a:p>
        </p:txBody>
      </p:sp>
      <p:pic>
        <p:nvPicPr>
          <p:cNvPr id="1026" name="Picture 2" descr="http://blogs.office.com/cfs-filesystemfile.ashx/__key/CommunityServer-Blogs-Components-WeblogFiles/00-00-00-00-61-metablogapi/3441.clip_5F00_image0044_5F00_3022D1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8" y="2157731"/>
            <a:ext cx="2264185" cy="376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701212" y="5736847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@ellenchisa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082" y="2157731"/>
            <a:ext cx="8034917" cy="3767137"/>
          </a:xfrm>
        </p:spPr>
      </p:pic>
    </p:spTree>
    <p:extLst>
      <p:ext uri="{BB962C8B-B14F-4D97-AF65-F5344CB8AC3E}">
        <p14:creationId xmlns:p14="http://schemas.microsoft.com/office/powerpoint/2010/main" val="112372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Heidi is working on a slide deck for a client presentation. After leaving the office, she realizes she needs to make a small update before her presentation tomorrow.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1-PAGER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2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List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List of recently accessed documents from all devices.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Ability to quickly navigate to older documents.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1-PAGER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81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Metrics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When user opens Office Hub, &gt; 50% documents are found from recent documents list. (Hypothesis validation).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List is loaded and up to date within 500ms 90% of the time. (Performance)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1-PAGER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32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Get </a:t>
            </a:r>
            <a:r>
              <a:rPr lang="en-US" sz="4400" dirty="0" smtClean="0">
                <a:solidFill>
                  <a:schemeClr val="tx1"/>
                </a:solidFill>
              </a:rPr>
              <a:t>everyone on “one page” before starting.</a:t>
            </a:r>
          </a:p>
          <a:p>
            <a:r>
              <a:rPr lang="en-US" sz="4400" dirty="0" smtClean="0">
                <a:solidFill>
                  <a:schemeClr val="tx1"/>
                </a:solidFill>
              </a:rPr>
              <a:t>Decide if you want to invest at all.</a:t>
            </a:r>
          </a:p>
          <a:p>
            <a:r>
              <a:rPr lang="en-US" sz="4400" dirty="0" smtClean="0">
                <a:solidFill>
                  <a:schemeClr val="tx1"/>
                </a:solidFill>
              </a:rPr>
              <a:t>Prevent churn in your projects.</a:t>
            </a:r>
          </a:p>
          <a:p>
            <a:r>
              <a:rPr lang="en-US" sz="4400" dirty="0" smtClean="0">
                <a:solidFill>
                  <a:schemeClr val="tx1"/>
                </a:solidFill>
              </a:rPr>
              <a:t>Know when you’ve succeeded.</a:t>
            </a:r>
          </a:p>
          <a:p>
            <a:r>
              <a:rPr lang="en-US" sz="4400" dirty="0" smtClean="0">
                <a:solidFill>
                  <a:schemeClr val="tx1"/>
                </a:solidFill>
              </a:rPr>
              <a:t>Prevent scope creep.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1-PAGER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30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13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Talking about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Is everyone familiar with Kayak?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88" y="2751279"/>
            <a:ext cx="6981426" cy="361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SCENARIOS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678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0316" y="-132347"/>
            <a:ext cx="12428621" cy="7086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90" y="-5297"/>
            <a:ext cx="7348220" cy="686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69869" y="3262964"/>
            <a:ext cx="808523" cy="394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20215" y="3016316"/>
            <a:ext cx="1734151" cy="718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20215" y="3885396"/>
            <a:ext cx="1734151" cy="1456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20215" y="5746282"/>
            <a:ext cx="1734151" cy="93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69869" y="1576939"/>
            <a:ext cx="5322771" cy="1281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20214" y="1963555"/>
            <a:ext cx="1734151" cy="916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28924" y="4594859"/>
            <a:ext cx="4377089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04095" y="1099284"/>
            <a:ext cx="2188545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28924" y="5736658"/>
            <a:ext cx="1499135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34200" y="6175790"/>
            <a:ext cx="2671813" cy="267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4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-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Personas are specific personalities that you invent to talk about your users</a:t>
            </a:r>
          </a:p>
          <a:p>
            <a:r>
              <a:rPr lang="en-US" sz="4400" dirty="0" smtClean="0"/>
              <a:t>They should be based in fact and represent real users</a:t>
            </a:r>
          </a:p>
          <a:p>
            <a:pPr lvl="1"/>
            <a:r>
              <a:rPr lang="en-US" sz="2800" dirty="0" smtClean="0"/>
              <a:t>If you can, do research to identify what your users look like and base your personas on that</a:t>
            </a:r>
          </a:p>
          <a:p>
            <a:pPr marL="4572" lvl="1" indent="0">
              <a:buNone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SCENARIOS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79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Kayak Scenario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7" y="2025328"/>
            <a:ext cx="5419342" cy="45684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/>
              <a:t>Charlie wants </a:t>
            </a:r>
            <a:r>
              <a:rPr lang="en-US" sz="3600" dirty="0"/>
              <a:t>to go visit </a:t>
            </a:r>
            <a:r>
              <a:rPr lang="en-US" sz="3600" dirty="0" smtClean="0"/>
              <a:t>his </a:t>
            </a:r>
            <a:r>
              <a:rPr lang="en-US" sz="3600" dirty="0"/>
              <a:t>friend in Chicago. Due to their busy schedules, </a:t>
            </a:r>
            <a:r>
              <a:rPr lang="en-US" sz="3600" dirty="0" smtClean="0"/>
              <a:t>he has </a:t>
            </a:r>
            <a:r>
              <a:rPr lang="en-US" sz="3600" dirty="0"/>
              <a:t>selected </a:t>
            </a:r>
            <a:r>
              <a:rPr lang="en-US" sz="3600" dirty="0" smtClean="0"/>
              <a:t>a specific weekend, and wants to travel Friday – Sunday. He would </a:t>
            </a:r>
            <a:r>
              <a:rPr lang="en-US" sz="3600" dirty="0"/>
              <a:t>like to </a:t>
            </a:r>
            <a:r>
              <a:rPr lang="en-US" sz="3600" b="1" dirty="0"/>
              <a:t>find, </a:t>
            </a:r>
            <a:r>
              <a:rPr lang="en-US" sz="3600" dirty="0"/>
              <a:t>and</a:t>
            </a:r>
            <a:r>
              <a:rPr lang="en-US" sz="3600" b="1" dirty="0"/>
              <a:t> then purchase</a:t>
            </a:r>
            <a:r>
              <a:rPr lang="en-US" sz="3600" dirty="0"/>
              <a:t>, the </a:t>
            </a:r>
            <a:r>
              <a:rPr lang="en-US" sz="3600" b="1" dirty="0"/>
              <a:t>cheapest flights </a:t>
            </a:r>
            <a:r>
              <a:rPr lang="en-US" sz="3600" dirty="0" smtClean="0"/>
              <a:t>he can </a:t>
            </a:r>
            <a:r>
              <a:rPr lang="en-US" sz="3600" dirty="0"/>
              <a:t>on these </a:t>
            </a:r>
            <a:r>
              <a:rPr lang="en-US" sz="3600" b="1" dirty="0"/>
              <a:t>specific days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pic>
        <p:nvPicPr>
          <p:cNvPr id="3074" name="Picture 2" descr="http://farm9.staticflickr.com/8231/8548057127_94da0003d8_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2664" y="2011680"/>
            <a:ext cx="5583199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SCENARIOS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2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Kayak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2300"/>
              </a:spcBef>
            </a:pPr>
            <a:r>
              <a:rPr lang="en-US" sz="3200" dirty="0" smtClean="0"/>
              <a:t>I want to go to &lt;city&gt; for a weekend, but I don’t care when. Find me the cheapest flight on any weekend.</a:t>
            </a:r>
          </a:p>
          <a:p>
            <a:pPr>
              <a:spcBef>
                <a:spcPts val="2300"/>
              </a:spcBef>
            </a:pPr>
            <a:r>
              <a:rPr lang="en-US" sz="3200" dirty="0" smtClean="0"/>
              <a:t>I want to fly to &lt;city&gt; on specific dates, for as cheaply as possible, </a:t>
            </a:r>
            <a:r>
              <a:rPr lang="en-US" sz="3200" i="1" dirty="0" smtClean="0"/>
              <a:t>with no segments longer than 2 hours.</a:t>
            </a:r>
            <a:endParaRPr lang="en-US" sz="3200" dirty="0" smtClean="0"/>
          </a:p>
          <a:p>
            <a:pPr>
              <a:spcBef>
                <a:spcPts val="2300"/>
              </a:spcBef>
            </a:pPr>
            <a:r>
              <a:rPr lang="en-US" sz="3200" dirty="0"/>
              <a:t>I’m flying for an interview (</a:t>
            </a:r>
            <a:r>
              <a:rPr lang="en-US" sz="3200" dirty="0" err="1"/>
              <a:t>ie</a:t>
            </a:r>
            <a:r>
              <a:rPr lang="en-US" sz="3200" dirty="0"/>
              <a:t>. not footing the bill), and want to find the best times for direct flights only (specific times, </a:t>
            </a:r>
            <a:r>
              <a:rPr lang="en-US" sz="3200" dirty="0" err="1"/>
              <a:t>eg</a:t>
            </a:r>
            <a:r>
              <a:rPr lang="en-US" sz="3200" dirty="0"/>
              <a:t>. not redeye, get in before 10pm, leave after 11am, etc</a:t>
            </a:r>
            <a:r>
              <a:rPr lang="en-US" sz="3200" dirty="0" smtClean="0"/>
              <a:t>.)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SCENARIOS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43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Steven</a:t>
            </a:r>
            <a:endParaRPr lang="en-US" sz="8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8" y="2157731"/>
            <a:ext cx="6700402" cy="3767137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01212" y="5736847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@sbenario</a:t>
            </a:r>
            <a:endParaRPr lang="en-US" sz="4000" dirty="0"/>
          </a:p>
        </p:txBody>
      </p:sp>
      <p:pic>
        <p:nvPicPr>
          <p:cNvPr id="1026" name="Picture 2" descr="C:\Users\sbenario\Desktop\games.com captur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78496" y="2163682"/>
            <a:ext cx="3992849" cy="37592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365057"/>
          </a:xfrm>
        </p:spPr>
        <p:txBody>
          <a:bodyPr>
            <a:normAutofit/>
          </a:bodyPr>
          <a:lstStyle/>
          <a:p>
            <a:pPr>
              <a:spcBef>
                <a:spcPts val="2300"/>
              </a:spcBef>
            </a:pPr>
            <a:r>
              <a:rPr lang="en-US" sz="4400" dirty="0"/>
              <a:t>Use specific user personas</a:t>
            </a:r>
          </a:p>
          <a:p>
            <a:pPr>
              <a:spcBef>
                <a:spcPts val="2300"/>
              </a:spcBef>
            </a:pPr>
            <a:r>
              <a:rPr lang="en-US" sz="4400" dirty="0" smtClean="0"/>
              <a:t>Write a short story that talks about </a:t>
            </a:r>
            <a:r>
              <a:rPr lang="en-US" sz="4400" u="sng" dirty="0" smtClean="0"/>
              <a:t>what</a:t>
            </a:r>
            <a:r>
              <a:rPr lang="en-US" sz="4400" dirty="0" smtClean="0"/>
              <a:t> users want to do with your product</a:t>
            </a:r>
          </a:p>
          <a:p>
            <a:pPr>
              <a:spcBef>
                <a:spcPts val="2300"/>
              </a:spcBef>
            </a:pPr>
            <a:r>
              <a:rPr lang="en-US" sz="4400" dirty="0" smtClean="0"/>
              <a:t>Write the scenarios </a:t>
            </a:r>
            <a:r>
              <a:rPr lang="en-US" sz="4400" u="sng" dirty="0" smtClean="0"/>
              <a:t>before</a:t>
            </a:r>
            <a:r>
              <a:rPr lang="en-US" sz="4400" dirty="0" smtClean="0"/>
              <a:t> discussing implementation or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SCENARIOS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2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Helps you prioritize when you have lots of disparate requests</a:t>
            </a:r>
          </a:p>
          <a:p>
            <a:r>
              <a:rPr lang="en-US" sz="4400" dirty="0" smtClean="0"/>
              <a:t>Reminds you </a:t>
            </a:r>
            <a:r>
              <a:rPr lang="en-US" sz="4400" u="sng" dirty="0" smtClean="0"/>
              <a:t>who</a:t>
            </a:r>
            <a:r>
              <a:rPr lang="en-US" sz="4400" dirty="0" smtClean="0"/>
              <a:t> you’re building for</a:t>
            </a:r>
          </a:p>
          <a:p>
            <a:r>
              <a:rPr lang="en-US" sz="4400" b="1" dirty="0" smtClean="0"/>
              <a:t>Remember: </a:t>
            </a:r>
            <a:r>
              <a:rPr lang="en-US" sz="4400" dirty="0" smtClean="0"/>
              <a:t>Users see </a:t>
            </a:r>
            <a:r>
              <a:rPr lang="en-US" sz="4400" u="sng" dirty="0" smtClean="0"/>
              <a:t>end to end stories</a:t>
            </a:r>
            <a:r>
              <a:rPr lang="en-US" sz="4400" dirty="0" smtClean="0"/>
              <a:t> – not a list of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SCENARIOS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03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Specifications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0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677878"/>
          </a:xfrm>
        </p:spPr>
        <p:txBody>
          <a:bodyPr>
            <a:normAutofit/>
          </a:bodyPr>
          <a:lstStyle/>
          <a:p>
            <a:pPr>
              <a:spcBef>
                <a:spcPts val="2300"/>
              </a:spcBef>
            </a:pPr>
            <a:r>
              <a:rPr lang="en-US" sz="4800" dirty="0" smtClean="0"/>
              <a:t>Everything </a:t>
            </a:r>
            <a:r>
              <a:rPr lang="en-US" sz="4800" u="sng" dirty="0" smtClean="0"/>
              <a:t>your team</a:t>
            </a:r>
            <a:r>
              <a:rPr lang="en-US" sz="4800" dirty="0"/>
              <a:t> </a:t>
            </a:r>
            <a:r>
              <a:rPr lang="en-US" sz="4800" dirty="0" smtClean="0"/>
              <a:t>needs to build the feature.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" y="6511640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SPECIFICATIONS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5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ttps://s3.amazonaws.com/ksr/assets/000/002/449/c3a8eb1f5f6e673dd12df38ddeae6045_large.jpg?133789253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19815" y="663879"/>
            <a:ext cx="6214953" cy="58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6096000" y="2846540"/>
            <a:ext cx="0" cy="1164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-1" y="6511640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SPECIFICATIONS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4" name="Picture 6" descr="https://s3.amazonaws.com/ksr/assets/000/002/455/4366d20f4880caaa63fdc01b4ec25765_large.jpg?133789254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273354"/>
            <a:ext cx="6400278" cy="58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35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2300"/>
              </a:spcBef>
              <a:buNone/>
            </a:pPr>
            <a:r>
              <a:rPr lang="en-US" sz="4400" dirty="0"/>
              <a:t> </a:t>
            </a:r>
            <a:r>
              <a:rPr lang="en-US" sz="4400" dirty="0" smtClean="0"/>
              <a:t>What you build.</a:t>
            </a:r>
          </a:p>
          <a:p>
            <a:pPr>
              <a:spcBef>
                <a:spcPts val="2300"/>
              </a:spcBef>
            </a:pPr>
            <a:r>
              <a:rPr lang="en-US" sz="4400" dirty="0" smtClean="0"/>
              <a:t>The “central point” for your whole team.</a:t>
            </a:r>
          </a:p>
          <a:p>
            <a:pPr>
              <a:spcBef>
                <a:spcPts val="2300"/>
              </a:spcBef>
            </a:pPr>
            <a:r>
              <a:rPr lang="en-US" sz="4400" dirty="0" smtClean="0"/>
              <a:t>Helps you decide what to cut later 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SPECIFICATIONS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563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8139797" cy="4320881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 smtClean="0"/>
              <a:t>It’s hard.</a:t>
            </a:r>
          </a:p>
          <a:p>
            <a:r>
              <a:rPr lang="en-US" sz="4400" dirty="0" smtClean="0"/>
              <a:t>Don’t do it </a:t>
            </a:r>
            <a:r>
              <a:rPr lang="en-US" sz="4400" u="sng" dirty="0" smtClean="0"/>
              <a:t>for</a:t>
            </a:r>
            <a:r>
              <a:rPr lang="en-US" sz="4400" dirty="0" smtClean="0"/>
              <a:t> your developers</a:t>
            </a:r>
          </a:p>
          <a:p>
            <a:r>
              <a:rPr lang="en-US" sz="4400" dirty="0" smtClean="0"/>
              <a:t>Not everything is measured in “developer-days”</a:t>
            </a:r>
          </a:p>
          <a:p>
            <a:r>
              <a:rPr lang="en-US" sz="4400" dirty="0" smtClean="0"/>
              <a:t>Estimate, Measure, Repeat</a:t>
            </a:r>
          </a:p>
          <a:p>
            <a:r>
              <a:rPr lang="en-US" sz="4400" dirty="0" smtClean="0"/>
              <a:t>T-shirt sizing</a:t>
            </a:r>
          </a:p>
          <a:p>
            <a:r>
              <a:rPr lang="en-US" sz="4400" dirty="0" smtClean="0"/>
              <a:t>Try </a:t>
            </a:r>
            <a:r>
              <a:rPr lang="en-US" sz="4400" dirty="0" smtClean="0">
                <a:hlinkClick r:id="rId3"/>
              </a:rPr>
              <a:t>Estimation Poker</a:t>
            </a:r>
            <a:endParaRPr lang="en-US" sz="4400" dirty="0" smtClean="0"/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Estim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579" y="585908"/>
            <a:ext cx="3237163" cy="36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PROJECT MANAGEMENT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15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pic>
        <p:nvPicPr>
          <p:cNvPr id="3074" name="Picture 2" descr="http://templatehaven.com/wp-content/uploads/2013/06/Project-Status-Update-Email-Template-480x3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16" y="1785968"/>
            <a:ext cx="5714165" cy="428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PROJECT MANAGEMENT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11" y="1785968"/>
            <a:ext cx="5714168" cy="428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3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Creep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076299"/>
          </a:xfrm>
        </p:spPr>
        <p:txBody>
          <a:bodyPr>
            <a:normAutofit/>
          </a:bodyPr>
          <a:lstStyle/>
          <a:p>
            <a:pPr>
              <a:spcBef>
                <a:spcPts val="2300"/>
              </a:spcBef>
            </a:pPr>
            <a:r>
              <a:rPr lang="en-US" sz="4400" dirty="0" smtClean="0"/>
              <a:t>One of the biggest problems in software development</a:t>
            </a:r>
          </a:p>
          <a:p>
            <a:pPr>
              <a:spcBef>
                <a:spcPts val="2300"/>
              </a:spcBef>
            </a:pPr>
            <a:r>
              <a:rPr lang="en-US" sz="4400" dirty="0" smtClean="0"/>
              <a:t>Use your 1-pager</a:t>
            </a:r>
          </a:p>
          <a:p>
            <a:pPr>
              <a:spcBef>
                <a:spcPts val="2300"/>
              </a:spcBef>
            </a:pPr>
            <a:r>
              <a:rPr lang="en-US" sz="4400" dirty="0" smtClean="0"/>
              <a:t>Keep a suggestion bin</a:t>
            </a:r>
          </a:p>
          <a:p>
            <a:pPr>
              <a:spcBef>
                <a:spcPts val="2300"/>
              </a:spcBef>
            </a:pPr>
            <a:r>
              <a:rPr lang="en-US" sz="4400" dirty="0" smtClean="0"/>
              <a:t>Ask what they want to remove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PROJECT MANAGEMENT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37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Goals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AKA - “what we want you to walk away with”</a:t>
            </a:r>
          </a:p>
        </p:txBody>
      </p:sp>
    </p:spTree>
    <p:extLst>
      <p:ext uri="{BB962C8B-B14F-4D97-AF65-F5344CB8AC3E}">
        <p14:creationId xmlns:p14="http://schemas.microsoft.com/office/powerpoint/2010/main" val="170995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252642"/>
          </a:xfrm>
        </p:spPr>
        <p:txBody>
          <a:bodyPr>
            <a:normAutofit/>
          </a:bodyPr>
          <a:lstStyle/>
          <a:p>
            <a:pPr fontAlgn="base">
              <a:spcBef>
                <a:spcPts val="2300"/>
              </a:spcBef>
            </a:pPr>
            <a:r>
              <a:rPr lang="en-US" sz="4400" i="1" dirty="0"/>
              <a:t>If you never ship, it doesn’t matter </a:t>
            </a:r>
            <a:r>
              <a:rPr lang="en-US" sz="4400" i="1" dirty="0" smtClean="0"/>
              <a:t>what features </a:t>
            </a:r>
            <a:r>
              <a:rPr lang="en-US" sz="4400" i="1" dirty="0"/>
              <a:t>you have</a:t>
            </a:r>
            <a:r>
              <a:rPr lang="en-US" sz="4400" i="1" dirty="0" smtClean="0"/>
              <a:t>.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  PROJECT MANAGEMENT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153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QA &amp;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0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Context: Agile vs. Waterfall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300"/>
              </a:spcBef>
            </a:pPr>
            <a:r>
              <a:rPr lang="en-US" sz="4400" dirty="0" smtClean="0"/>
              <a:t>Testing is built in to the Waterfall / SDLC methodology</a:t>
            </a:r>
          </a:p>
          <a:p>
            <a:pPr>
              <a:spcBef>
                <a:spcPts val="2300"/>
              </a:spcBef>
            </a:pPr>
            <a:r>
              <a:rPr lang="en-US" sz="4400" dirty="0" smtClean="0"/>
              <a:t>Can be forgotten in a more Agile environment</a:t>
            </a:r>
          </a:p>
          <a:p>
            <a:pPr>
              <a:spcBef>
                <a:spcPts val="2300"/>
              </a:spcBef>
            </a:pPr>
            <a:r>
              <a:rPr lang="en-US" sz="4400" i="1" dirty="0" smtClean="0"/>
              <a:t>“We’ll just push an update</a:t>
            </a:r>
            <a:r>
              <a:rPr lang="en-US" sz="4400" dirty="0" smtClean="0"/>
              <a:t>”</a:t>
            </a:r>
            <a:endParaRPr lang="en-US" sz="4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QA &amp; TEST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221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Functional Testing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Does it work?</a:t>
            </a:r>
          </a:p>
          <a:p>
            <a:r>
              <a:rPr lang="en-US" sz="4400" dirty="0" smtClean="0"/>
              <a:t>Does it feel right?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QA &amp; TEST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09" y="1276783"/>
            <a:ext cx="5355407" cy="219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8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400" dirty="0" smtClean="0"/>
              <a:t>Edge Case Testing</a:t>
            </a:r>
            <a:endParaRPr lang="en-US" sz="5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Something out of your control</a:t>
            </a:r>
          </a:p>
          <a:p>
            <a:r>
              <a:rPr lang="en-US" sz="4400" dirty="0" smtClean="0"/>
              <a:t>Can sometimes dictate new features</a:t>
            </a:r>
          </a:p>
          <a:p>
            <a:r>
              <a:rPr lang="en-US" sz="4400" dirty="0" smtClean="0"/>
              <a:t>Make it </a:t>
            </a:r>
            <a:r>
              <a:rPr lang="en-US" sz="4400" i="1" dirty="0" smtClean="0"/>
              <a:t>acceptable failure</a:t>
            </a:r>
            <a:endParaRPr lang="en-US" sz="4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QA &amp; TEST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110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400" dirty="0" smtClean="0"/>
              <a:t>Standard Test Case Matrix</a:t>
            </a:r>
            <a:endParaRPr lang="en-US" sz="5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Browsers</a:t>
            </a:r>
          </a:p>
          <a:p>
            <a:r>
              <a:rPr lang="en-US" sz="4400" dirty="0" smtClean="0"/>
              <a:t>Phones / tablets</a:t>
            </a:r>
          </a:p>
          <a:p>
            <a:r>
              <a:rPr lang="en-US" sz="4400" dirty="0" smtClean="0"/>
              <a:t>Slow/fast internet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QA &amp; TEST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122" name="Picture 2" descr="http://www.logobird.com/wp-content/uploads/2011/03/new-google-chrome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81" b="95619" l="20952" r="78413">
                        <a14:foregroundMark x1="46667" y1="44588" x2="46667" y2="44588"/>
                        <a14:foregroundMark x1="41270" y1="45619" x2="56508" y2="52835"/>
                        <a14:foregroundMark x1="48413" y1="57990" x2="56825" y2="63918"/>
                        <a14:foregroundMark x1="36825" y1="62113" x2="52381" y2="78608"/>
                        <a14:foregroundMark x1="41270" y1="73969" x2="53810" y2="20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21" t="5089" r="21601" b="4754"/>
          <a:stretch/>
        </p:blipFill>
        <p:spPr bwMode="auto">
          <a:xfrm>
            <a:off x="10690163" y="1645016"/>
            <a:ext cx="1343549" cy="131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eople.mozilla.com/~faaborg/files/shiretoko/firefoxIcon/firefox-512-noshado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190" y="206062"/>
            <a:ext cx="1304974" cy="13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browser-watch.com/wp-content/uploads/2010/09/ie9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164" y="206062"/>
            <a:ext cx="1304974" cy="13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encrypted-tbn0.gstatic.com/images?q=tbn:ANd9GcRZbHDZ275O1P7TW4AafmCjbb70vjhsKWMHUK8a0HbUj0E2L-ZTAtbbxrG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9701" y="4471364"/>
            <a:ext cx="3351154" cy="174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promote.opera.com/logos/Opera-icon-high-r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311" y="1645016"/>
            <a:ext cx="1198731" cy="130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statement.com/wp-content/uploads/2012/10/device-array-12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397" y="3632159"/>
            <a:ext cx="7516972" cy="283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400" dirty="0" smtClean="0"/>
              <a:t>Baseline Metrics</a:t>
            </a:r>
            <a:endParaRPr lang="en-US" sz="5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Performance</a:t>
            </a:r>
          </a:p>
          <a:p>
            <a:r>
              <a:rPr lang="en-US" sz="4400" dirty="0" smtClean="0"/>
              <a:t>Automation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QA &amp; TEST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2362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400" dirty="0" smtClean="0"/>
              <a:t>Stabili</a:t>
            </a:r>
            <a:r>
              <a:rPr lang="en-US" dirty="0" smtClean="0"/>
              <a:t>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Happens naturally in Waterfall-style development</a:t>
            </a:r>
          </a:p>
          <a:p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QA &amp; TEST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4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Better UX for your consumer</a:t>
            </a:r>
          </a:p>
          <a:p>
            <a:r>
              <a:rPr lang="en-US" sz="4400" dirty="0" smtClean="0"/>
              <a:t>Prevent technical debt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512762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QA &amp; TEST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04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Recap!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1. What is a PM?</a:t>
            </a:r>
          </a:p>
          <a:p>
            <a:r>
              <a:rPr lang="en-US" sz="4400" dirty="0" smtClean="0"/>
              <a:t>2. Five Microsoft PM techniques that you can use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  GOALS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87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1-Pager</a:t>
            </a:r>
          </a:p>
          <a:p>
            <a:r>
              <a:rPr lang="en-US" sz="4400" dirty="0" smtClean="0"/>
              <a:t>Scenarios</a:t>
            </a:r>
          </a:p>
          <a:p>
            <a:r>
              <a:rPr lang="en-US" sz="4400" dirty="0" smtClean="0"/>
              <a:t>Specifications (Specs)</a:t>
            </a:r>
          </a:p>
          <a:p>
            <a:r>
              <a:rPr lang="en-US" sz="4400" dirty="0" smtClean="0"/>
              <a:t>Project Management</a:t>
            </a:r>
          </a:p>
          <a:p>
            <a:r>
              <a:rPr lang="en-US" sz="4400" dirty="0" smtClean="0"/>
              <a:t>Value of Quality Assurance (QA) and Test</a:t>
            </a:r>
          </a:p>
        </p:txBody>
      </p:sp>
    </p:spTree>
    <p:extLst>
      <p:ext uri="{BB962C8B-B14F-4D97-AF65-F5344CB8AC3E}">
        <p14:creationId xmlns:p14="http://schemas.microsoft.com/office/powerpoint/2010/main" val="19254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coming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Ellen </a:t>
            </a:r>
            <a:r>
              <a:rPr lang="en-US" sz="3600" b="1" dirty="0" err="1" smtClean="0"/>
              <a:t>Chisa</a:t>
            </a:r>
            <a:endParaRPr lang="en-US" sz="3600" b="1" dirty="0" smtClean="0"/>
          </a:p>
          <a:p>
            <a:pPr lvl="1"/>
            <a:r>
              <a:rPr lang="en-US" sz="3600" dirty="0" smtClean="0"/>
              <a:t>@ellenchisa</a:t>
            </a:r>
          </a:p>
          <a:p>
            <a:pPr lvl="1"/>
            <a:r>
              <a:rPr lang="en-US" sz="3600" dirty="0" smtClean="0">
                <a:hlinkClick r:id="rId3"/>
              </a:rPr>
              <a:t>ellen.chisa@gmail.com</a:t>
            </a:r>
            <a:endParaRPr lang="en-US" sz="3600" dirty="0" smtClean="0"/>
          </a:p>
          <a:p>
            <a:pPr lvl="1"/>
            <a:endParaRPr lang="en-US" sz="3600" dirty="0"/>
          </a:p>
          <a:p>
            <a:r>
              <a:rPr lang="en-US" sz="3600" b="1" dirty="0" smtClean="0"/>
              <a:t>Steven Benario</a:t>
            </a:r>
          </a:p>
          <a:p>
            <a:pPr lvl="1"/>
            <a:r>
              <a:rPr lang="en-US" sz="3600" dirty="0" smtClean="0"/>
              <a:t>@sbenario</a:t>
            </a:r>
          </a:p>
          <a:p>
            <a:pPr lvl="1"/>
            <a:r>
              <a:rPr lang="en-US" sz="3600" dirty="0" smtClean="0">
                <a:hlinkClick r:id="rId4"/>
              </a:rPr>
              <a:t>sbenario@gmail.com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4" name="AutoShape 2" descr="data:image/jpeg;base64,/9j/4AAQSkZJRgABAQAAAQABAAD/2wCEAAkGBhQSEBUUExQWFRUWGBcZFhYXGBQaFhwYFhcVGBcVGBUXHCYeFxwjGhQXHy8gJCcpLCwsFx4xNTAqNSYrLCkBCQoKDgwOGg8PGiokHyQsLCwsLCwsLCwpLCwsLCwsLCwsKSwpLCwsLCwsLCwsLCwsLCwsLCwsLCwsLCwsLCwsLP/AABEIAKAAoAMBIgACEQEDEQH/xAAcAAACAwEBAQEAAAAAAAAAAAAFBgMEBwIBAAj/xAA9EAABAwIEAwYDBwIEBwAAAAABAgMRAAQFEiExBkFREyJhcZGhBzKBI0JSYrHB0RTwM3KC8RVDkqLS4eL/xAAaAQADAQEBAQAAAAAAAAAAAAACAwQFAQAG/8QAJREAAgICAgIABwEAAAAAAAAAAAECEQMhEjEEQRMiMlFhcYEF/9oADAMBAAIRAxEAPwAfiFoCCcpIG5AMDzPKl1ODds8htA1WoAfqfYGt0v222UIbQE5boOA9SQglMUuYVwChrDnbgrCn3GSW1bBEjYePU1Dj8eaSd9n1eb/aw5YyTj11+RS4/vDbhLAcS4oyoqRtBjT2rOVzM71K64ZkjLoNP1rplU1VytHz8sajJpOzxFEcOuihQI0I2NUQoA1KFUIxUOAxMvElZzKI3O81LdthKuVDeE7BT9w22n7x9tz7U54/hSGLqFwSIUP4pc99jYSUNIs8I8MqehazlQPU0yYo81bkRGYbE70LwfHisZUQmNyaHYvatpJU45mUfqT5Cu8EloXLK5S30R4jjyF/4jmnSk7EcUSFQkymr964yhEkASJE76cqUL++DioSg7iK9FASYbYx2Of0ooMbcyEoE0o2+HGdYHid/SiPb5DodPrRoU39xr4UxcquNUAnKRrr/ZozxNjS12zgcbEZcoJGw8KXcJShQKiooMaLTyJ50t8SP3jByrWpbatUq3SRQuEvRjed4MvJ8lZYS4xpWt7o74LRmuxp8iTtVy4tJvZA0zb8qufCJgG7zHWUrPtR9NsFZQNy4B7mocs6yP8AR9FghUEv6Z7x3/jg9R+lLjF1kPL60ycbsqNwUgElJUNPOlJ9o5tRFXYleNWT5JOORtGlYzxm6m3YUk9+3cQU84BEQfoaHXXxYeXZf02XLqYIPIkmNuU0t2Tqja3jajqexVrv3FKmPagrepAOlVNkqC+J4r2/Z6AZEZdOesya5tqoNGi+FMqUsBCcx3ilNFMJbIlNKOyZP80bs+GXiNU5T+b9aecL4EbSwFuO5XCQTEaDpVVy5bS7kDmcAwDy15UrkUcUhi4EwVvDWHrp8pWQE5D0gEkJ8yQKzvGuKl3L6nFfMo69AOSR5UX4pxdTrSGWjupcjwTAAj1NBFcMKDclQSI5gz9aJq9CunZCjiVacyEGAB83jUKeIFJkolaiIK1HQVVfvGGxGq/AaCaEvYip1UABCeg2+tGtCpOxwZuGUtlSx2zhG52HWBQpV2BKx00oUuQZmRuI28qs2TOcyvafl/mvNI8my7a2qnBmKogSQP5r3tSFZUJKvPnV5VyFwhACRzIo9h1ihEECTQOQ2OO9soYXw7evCUjKKOP2TzVoth5PaSFFB/DO+/0pw4exKEkdRVLjW0L1m5l+ZIzJjw1j60afVi3HtUJPwrVkf13Da5ophzS13CHEkQ2lSoO0jXWgnw9dmXBv2awY8dQfOjfDNsrMvQ5VoVB8YrNzY5Kcv4WYpJxs4usVaSlRIGdRknxNJeKXLSiZHPTrRfERkCs86Ax58qVFMSTmrU5JKkR/DbdsmxfDJfOXQOZvbUfrS2U71o9wEKfswPvFaT9Uj+KssfBZ96XVOt27aidHASoCTrEjlTZImhvQL4J4MbxAoQt3stBJABUR4TpRVnhpFitxSXQ4AQkKIg5dZ2NNGD2GG4c4lP8AVFbmnfEQCnwEgUs8fXTAaUbdztAVjMf80mkz37HYk49osu4kHmFBBygzBUem9LLuPs26SltXaL2SY0Hj50AdcUVATE+lVMQslMnKoQrf12oIxGTm/QxWF8QvMT3on6nnXF5jzqhlKiaV271WYGaNYfbKfcS2nVSjA/f6UVUBbk6B9yNZPOo1IyjxpyxTh9DAHZLDio72YCJ6JpYdvMoKFJHj1kV5ST6CnjlD6kVFXqjHhVhm5Uo71UWmTpR3B8M0zKr0mkjmOLkwlYJgCnTAWUuDUgUqIFetLVm1UUJ61OtsvkqiajZNoRoTRJK0nTcVluKpLaErQ+VZtwf1FFcOxdYYzqMDbNTrXRNxbVipxPYrwy6PYL+zdzKSBy17yT60X4b41bLYDygkg8jH1oR8QrltbVuWzm1XnMzyTFJNUQnRJNbNMxp5t4ghYKVTlWOv4VDrQ7BeCrp9wpDZg7E6Dz8qUsHxQsOpXGZIUCpPIgc46jev0S3xY2jKhjvAhJU51BHKhklJ6QUZuPZDwLwza27CL099S0lTUwcqTrCR1IA1qk/8WGn3v6ddkpyTlCVFJJJ/KRpSFw/xUtVg0wCQtsZQfy8gKitMXVb3qXXGlLggmN45xS5THRxr2M/FPEdqkKYFj2LyVd7ROnjI3oQW2bpjs0wFnbznSuMbxxq4uS6hwhSidHBEjkKYcNcbfCFFtLa2hBUnZUbKPjQSnQyGO9mXs4S52pKpATIkjTmKF4u4VK7xJO0+W1a7xC0wgAEKWo6wP39azHicyrQR4dK5GVsCcKVi+gCdKfeAWu8tYGobXBPkNvekBNOPDOOBooUR3U6KA6Hf2pk1aoDBLjNMt4k+BAO/ShWMWecBxO4EKH70cxfDftO6dCJSrkUnY1WsLYpBSred+oNTxdGz5EFkv8ixbsd7am2zZhAr5zDxm0FWktQK7OVkuLEoMhIqRnDO2gSZBnKOdfKTU+FPFDqVdDQR7GTjaPbrhxBZU40HAU6lKpI8d9qu8PpD9s4wRmUIWgdYmU+lOV1jjYt1KUBt61n9o+W30uIBRBBAP6U9ummT442nFgrjPDktWjBSgtkrUMp/CU5vYj3pMNaf8YnQpq3I5qJH1RqPWsvNNRDk+o9FaJwRfqU0ZPygJJPRMz7VnQps4cu8rKk/2c3L2roKPeGMaYZZKXUnODofCmzh/iFu4fjIMiUySeuwFZcFVofw4wklhxxSZC1AJPMZd6bgxKWRE/l+RLHhe/wNOKYaw4n5EmqrVotqzWplsmAoqA3gHkKnetFNglGvgaAM/EV2zdlKc5BgtkxmB+7MGJp/k4lp0iTwPJntOT2ju14qQu3EoIcO4O4HU0u4zhU5lHmJFMDN6u7cUtxkNgHTwBM5SqBMVNe4GpbgVsgbAazWU9PRvxuUfmMnTaGSKLWTUIAB1NMVjwosuLcV3UgkSRpFVxZIQ53dQNvKjc/uKjibeg7hLcthC9RGnUHwrlm2CXgDqnWq7VxU67mVTSLs0YNpUX7psTpVBe9TKemq61a15nUcqqutyK7cVQvFCqAE70SR6UqRPiOKLWAkfKNfOvbXEXFnLvGseVDmDOhMGaI3dmbZlThPfMpH+ob0yrEufFWU+KceS9bobmVJXmB6CCCPelU1ItNRmnpUZs5cnZ5NOos027SQpQzqAPlI39KULZoqUABJ6UxqTkIduUrUrkPujpNFEWxfFbhwta9jatNxskT5nWsdwa1Dj7Seq0+xk/pW2250q3xI9yMr/Sn9MP6d3iQRWN4pdmzxBSigOxqgKJgTz8a2J9WlZZxJgD15ifY27ZWspT5ASe8o8hReUrgK/wA9tZNfYq3/ABi/dLT2ioSDohOg6ARzrU+GuGrtdrndBaAAKc3zkDbTlIij3w++E7OHgOOw9c/jI7qPyoSf15xTpiLoS0onaDWbSRvqWzAcfxFxRLaj3AT3R586CpTyGw0Hlyojjz4U8ojaTQ5JqJ37NRUuidCqkK6rpNSFVeQVk5erxLlUyuu25o6B5E7lVnm5NMaeFHVJbj/EczHJpolIBknrvQV5hSSUqBBG9E4tAqcZ9MhZwxa9Qn61LxTYrDLOc/OpU+aQI/U1ew3FlNmI0o3e3Fu+2n+o2SZQJ5xrRJ6AnfT6M2xDByiJ5iRQ42Apr4pvELV3PlG1L4B5CTyHjyFe5MS8cW+hn+FHCJub45ipKG0FWYJkFR0CZOk1quI/CRt1P+MsGNQQCKZ+DsFFpYssgapQM3ioiST9aKKdp3Jogm0nZ+WOBrbPdg/gST66CtVbdA3pC+H9rlSpz8RgeQrQbRnPodufhWpgXHHbMTzG8mfivWizY4ap5eRH1nYDqadMNwtizSQmApZGZX31GPX6UoYrxqLVtCm0BbzqQlAmOWhVppqDUuHcOPXCkvPOkQoqS594gpHdCT8qRUuXI5uvRq4PGjgunf5He4xNCNCdYmOcdaVuIMdTc2i+wJKu8AOsbkVDd8OlaezaWpCVZc7pJKyE7pBJ0nPQV/D1l9u1twWmGGypbhOuYlUa/rNIcLRTGVOzNXTNRGjeKWP2aXSQVOFSgRspJMj6xQVVRyjxdGjCfNWjhLlS5qrkV0lVeSO2dCmb/gC7ezF0sd46pSeSTpmPrNC8Gw3tFpkd2RPiOlPvxHxVK7bKkQMuUD0o4i5v0gHw5xRmduFPJADbQ0BjuzCQPEnc1HxfdMrdUkEJdUht0a7jKQpvzHdNZ+zi6m3gsfMMhB5goJI+mtFbW4QpYcOpUSVH83l4zT7tURL5XZy4tQ51VfWpQ1qy9ibR++K4cvmtJUKk2aHJMHlBpo+GWBi4xFpKvlRLih1y7D1/Sl43bWwWKefgncBWIuBOoDRJPmdP0NHFOxeSUVF0zbn7hKRqaHuYomd9f36VYvbTtEyNCPehKsJBGphR28Y/eikpN6MWbk3+DKuFrEqCGkbiB67mibN8ly7DCSciAVOnkpKJJIPmAPrXDLibPDi7/wA242jdLaeY8dfalOzWWbK7dnMFpSyidD3iS56DJ71dly38i6C8bx6fxJdsb+F2f+JYiu5VKWGYcT01nKmfAAk+YrRcbx5ttlSyRlHdGo3OsD0rL1YsmzsHLZEpWEt5yN+0dJlP/SKAYziqnXmmCZRbqRPMFaAZVHtSU6LHG9GqK4vaQmCYhAIHmpXP/SKRcd4wVdJUhsw05GZQMK03SR4iku5xFTyu8YG8j7pBOnvVu3uxoY7hIgjYydZ6GucjlFt/FwrtUuAJbSGwykcoKgCPoRNUEOTvX2IW4Wps6CSVQd4GunrXgTlgGJAA9gf3peRWh+GdOjpxNdWdsVqivJozw5b/AGgP96UmipsZMOw8NpFCuMXSUp6SR7UwOL0pc4pTLSD+Y+9GK9oza9QM3rV3CFAKg6gkb9eQHTaoLxjMqOetVrfMCkzpI9txTI9E01s7x62CbhYGg0Onjv70PKKNYpctZgSlSjlGs70NVdN8kH1orF0VwmtX+ACwm9dH4mx/2k/+VZzYWiXgSJGUpkflUd60v4QWeTEnAmYQ0d+eZX/z71yzktKzc1KPdjbnUVzbhRHgZFWsulUMRuSmAOenl0r2ktiZaWzDOIn86GEicsuQR+DOIH0BNRXDAzsMn5SW3Fz45iRH+UV1jNmtqzQlwFK0urSqeQWAUkeG/pQ3H8XlxLoTrkaKD0CEqSr1Cq8+ypaWjv8Arws9s6NHblSiPyIbSU+hc9qXMMfP2hVAJg6dcxzfrVu9tHUtNhQOUTI6SE/sBQhCYEa7kev+1eZ2y32xUqESMpE+M0QLpCezlIKlEhPI8o9zQxq5KAPrPiaIYc0AsuLWMgiCdxAkV5HGX3VgryaaJIA5g8466H2qhfhWbtdYKwmPADQj6V45eZj9kMxABCz4GRBq0qwXACjOY5gOncVp60TAWmdW6c8Rzptwq2yJmlzhW2k5D82h+h507rtoEVPVMu52j7PpUFxaBxlaD00867b10kSBPpXbatK6cZkt07lc6TpPQnnXjiRnyn5VcxrChp71zxOjs3yjor2nSimBYeHHgr7qdf8AV/NGtInluRWXw64ohKyAIHnXR4RSPvmmXEXPth/lrgil82M4RBGH4KlvPEnMAPQ1q3w52UspEnuA9YBNZ/l50/8ABVyA2ykblapoobb/AEJzpKBp429KgW2CpUidq6D0NpME6DauFOSRyJpiZPJp6MK4p4ncvW22sgLmcRl3OshJHlz8KIs8PMWzX26SpxTSBlP3e8Aoeh9qAYE92d8l498JVGUfeKp19CaPYq6pasyySf25CgeTirLceHm69AfEFF0rnRK406BPyx9KHjC0hQUBqCD5xRRQqM1PzkzQ+DBKqFfGbU5wojcqkjbwoUkpQshYzEDUcpp2umQoQaVsVsO8SCB++2lUQnZBlxcdoIoxlHZ5UpTryHOOVFWh3EOyIVvP5gIA+s0lWpiZ60WYxQAZTqk6R4jUUxMnaLeD3vZPB07NgAg8xr/f0rTUPhaQU6g1l1rlLJI7xO3WRmINM2DY0G3ygqlspTB5Zj09aGUfYyEt0w09agOZ+cRXyXNasX+00Lt3pNJKkIXxEt8t0lfJaPdJ1/UVewC9haQYIUIB5n/2KM8cYT21sVD5m+8PLmKTEgZUwYiPofxf30pq2qJpfLKx54jtoLSxsQR9apCjuKNhy2VG6YUPTWKANL00pIxHaBTfwYnK62eqx/FKKVTTlwymFW881/zTMS2/0K8j6DVLZMtDw/aubu4bbhSzvoKitG87UeJ/3oHx1axaAhRlKx5THOhnKSxtxq69i/EhHLkjGXT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hQSEBUUExQWFRUWGBcZFhYXGBQaFhwYFhcVGBcVGBUXHCYeFxwjGhQXHy8gJCcpLCwsFx4xNTAqNSYrLCkBCQoKDgwOGg8PGiokHyQsLCwsLCwsLCwpLCwsLCwsLCwsKSwpLCwsLCwsLCwsLCwsLCwsLCwsLCwsLCwsLCwsLP/AABEIAKAAoAMBIgACEQEDEQH/xAAcAAACAwEBAQEAAAAAAAAAAAAFBgMEBwIBAAj/xAA9EAABAwIEAwYDBwIEBwAAAAABAgMRAAQFEiExBkFREyJhcZGhBzKBI0JSYrHB0RTwM3KC8RVDkqLS4eL/xAAaAQADAQEBAQAAAAAAAAAAAAACAwQFAQAG/8QAJREAAgICAgIABwEAAAAAAAAAAAECEQMhEjEEQRMiMlFhcYEF/9oADAMBAAIRAxEAPwAfiFoCCcpIG5AMDzPKl1ODds8htA1WoAfqfYGt0v222UIbQE5boOA9SQglMUuYVwChrDnbgrCn3GSW1bBEjYePU1Dj8eaSd9n1eb/aw5YyTj11+RS4/vDbhLAcS4oyoqRtBjT2rOVzM71K64ZkjLoNP1rplU1VytHz8sajJpOzxFEcOuihQI0I2NUQoA1KFUIxUOAxMvElZzKI3O81LdthKuVDeE7BT9w22n7x9tz7U54/hSGLqFwSIUP4pc99jYSUNIs8I8MqehazlQPU0yYo81bkRGYbE70LwfHisZUQmNyaHYvatpJU45mUfqT5Cu8EloXLK5S30R4jjyF/4jmnSk7EcUSFQkymr964yhEkASJE76cqUL++DioSg7iK9FASYbYx2Of0ooMbcyEoE0o2+HGdYHid/SiPb5DodPrRoU39xr4UxcquNUAnKRrr/ZozxNjS12zgcbEZcoJGw8KXcJShQKiooMaLTyJ50t8SP3jByrWpbatUq3SRQuEvRjed4MvJ8lZYS4xpWt7o74LRmuxp8iTtVy4tJvZA0zb8qufCJgG7zHWUrPtR9NsFZQNy4B7mocs6yP8AR9FghUEv6Z7x3/jg9R+lLjF1kPL60ycbsqNwUgElJUNPOlJ9o5tRFXYleNWT5JOORtGlYzxm6m3YUk9+3cQU84BEQfoaHXXxYeXZf02XLqYIPIkmNuU0t2Tqja3jajqexVrv3FKmPagrepAOlVNkqC+J4r2/Z6AZEZdOesya5tqoNGi+FMqUsBCcx3ilNFMJbIlNKOyZP80bs+GXiNU5T+b9aecL4EbSwFuO5XCQTEaDpVVy5bS7kDmcAwDy15UrkUcUhi4EwVvDWHrp8pWQE5D0gEkJ8yQKzvGuKl3L6nFfMo69AOSR5UX4pxdTrSGWjupcjwTAAj1NBFcMKDclQSI5gz9aJq9CunZCjiVacyEGAB83jUKeIFJkolaiIK1HQVVfvGGxGq/AaCaEvYip1UABCeg2+tGtCpOxwZuGUtlSx2zhG52HWBQpV2BKx00oUuQZmRuI28qs2TOcyvafl/mvNI8my7a2qnBmKogSQP5r3tSFZUJKvPnV5VyFwhACRzIo9h1ihEECTQOQ2OO9soYXw7evCUjKKOP2TzVoth5PaSFFB/DO+/0pw4exKEkdRVLjW0L1m5l+ZIzJjw1j60afVi3HtUJPwrVkf13Da5ophzS13CHEkQ2lSoO0jXWgnw9dmXBv2awY8dQfOjfDNsrMvQ5VoVB8YrNzY5Kcv4WYpJxs4usVaSlRIGdRknxNJeKXLSiZHPTrRfERkCs86Ax58qVFMSTmrU5JKkR/DbdsmxfDJfOXQOZvbUfrS2U71o9wEKfswPvFaT9Uj+KssfBZ96XVOt27aidHASoCTrEjlTZImhvQL4J4MbxAoQt3stBJABUR4TpRVnhpFitxSXQ4AQkKIg5dZ2NNGD2GG4c4lP8AVFbmnfEQCnwEgUs8fXTAaUbdztAVjMf80mkz37HYk49osu4kHmFBBygzBUem9LLuPs26SltXaL2SY0Hj50AdcUVATE+lVMQslMnKoQrf12oIxGTm/QxWF8QvMT3on6nnXF5jzqhlKiaV271WYGaNYfbKfcS2nVSjA/f6UVUBbk6B9yNZPOo1IyjxpyxTh9DAHZLDio72YCJ6JpYdvMoKFJHj1kV5ST6CnjlD6kVFXqjHhVhm5Uo71UWmTpR3B8M0zKr0mkjmOLkwlYJgCnTAWUuDUgUqIFetLVm1UUJ61OtsvkqiajZNoRoTRJK0nTcVluKpLaErQ+VZtwf1FFcOxdYYzqMDbNTrXRNxbVipxPYrwy6PYL+zdzKSBy17yT60X4b41bLYDygkg8jH1oR8QrltbVuWzm1XnMzyTFJNUQnRJNbNMxp5t4ghYKVTlWOv4VDrQ7BeCrp9wpDZg7E6Dz8qUsHxQsOpXGZIUCpPIgc46jev0S3xY2jKhjvAhJU51BHKhklJ6QUZuPZDwLwza27CL099S0lTUwcqTrCR1IA1qk/8WGn3v6ddkpyTlCVFJJJ/KRpSFw/xUtVg0wCQtsZQfy8gKitMXVb3qXXGlLggmN45xS5THRxr2M/FPEdqkKYFj2LyVd7ROnjI3oQW2bpjs0wFnbznSuMbxxq4uS6hwhSidHBEjkKYcNcbfCFFtLa2hBUnZUbKPjQSnQyGO9mXs4S52pKpATIkjTmKF4u4VK7xJO0+W1a7xC0wgAEKWo6wP39azHicyrQR4dK5GVsCcKVi+gCdKfeAWu8tYGobXBPkNvekBNOPDOOBooUR3U6KA6Hf2pk1aoDBLjNMt4k+BAO/ShWMWecBxO4EKH70cxfDftO6dCJSrkUnY1WsLYpBSred+oNTxdGz5EFkv8ixbsd7am2zZhAr5zDxm0FWktQK7OVkuLEoMhIqRnDO2gSZBnKOdfKTU+FPFDqVdDQR7GTjaPbrhxBZU40HAU6lKpI8d9qu8PpD9s4wRmUIWgdYmU+lOV1jjYt1KUBt61n9o+W30uIBRBBAP6U9ummT442nFgrjPDktWjBSgtkrUMp/CU5vYj3pMNaf8YnQpq3I5qJH1RqPWsvNNRDk+o9FaJwRfqU0ZPygJJPRMz7VnQps4cu8rKk/2c3L2roKPeGMaYZZKXUnODofCmzh/iFu4fjIMiUySeuwFZcFVofw4wklhxxSZC1AJPMZd6bgxKWRE/l+RLHhe/wNOKYaw4n5EmqrVotqzWplsmAoqA3gHkKnetFNglGvgaAM/EV2zdlKc5BgtkxmB+7MGJp/k4lp0iTwPJntOT2ju14qQu3EoIcO4O4HU0u4zhU5lHmJFMDN6u7cUtxkNgHTwBM5SqBMVNe4GpbgVsgbAazWU9PRvxuUfmMnTaGSKLWTUIAB1NMVjwosuLcV3UgkSRpFVxZIQ53dQNvKjc/uKjibeg7hLcthC9RGnUHwrlm2CXgDqnWq7VxU67mVTSLs0YNpUX7psTpVBe9TKemq61a15nUcqqutyK7cVQvFCqAE70SR6UqRPiOKLWAkfKNfOvbXEXFnLvGseVDmDOhMGaI3dmbZlThPfMpH+ob0yrEufFWU+KceS9bobmVJXmB6CCCPelU1ItNRmnpUZs5cnZ5NOos027SQpQzqAPlI39KULZoqUABJ6UxqTkIduUrUrkPujpNFEWxfFbhwta9jatNxskT5nWsdwa1Dj7Seq0+xk/pW2250q3xI9yMr/Sn9MP6d3iQRWN4pdmzxBSigOxqgKJgTz8a2J9WlZZxJgD15ifY27ZWspT5ASe8o8hReUrgK/wA9tZNfYq3/ABi/dLT2ioSDohOg6ARzrU+GuGrtdrndBaAAKc3zkDbTlIij3w++E7OHgOOw9c/jI7qPyoSf15xTpiLoS0onaDWbSRvqWzAcfxFxRLaj3AT3R586CpTyGw0Hlyojjz4U8ojaTQ5JqJ37NRUuidCqkK6rpNSFVeQVk5erxLlUyuu25o6B5E7lVnm5NMaeFHVJbj/EczHJpolIBknrvQV5hSSUqBBG9E4tAqcZ9MhZwxa9Qn61LxTYrDLOc/OpU+aQI/U1ew3FlNmI0o3e3Fu+2n+o2SZQJ5xrRJ6AnfT6M2xDByiJ5iRQ42Apr4pvELV3PlG1L4B5CTyHjyFe5MS8cW+hn+FHCJub45ipKG0FWYJkFR0CZOk1quI/CRt1P+MsGNQQCKZ+DsFFpYssgapQM3ioiST9aKKdp3Jogm0nZ+WOBrbPdg/gST66CtVbdA3pC+H9rlSpz8RgeQrQbRnPodufhWpgXHHbMTzG8mfivWizY4ap5eRH1nYDqadMNwtizSQmApZGZX31GPX6UoYrxqLVtCm0BbzqQlAmOWhVppqDUuHcOPXCkvPOkQoqS594gpHdCT8qRUuXI5uvRq4PGjgunf5He4xNCNCdYmOcdaVuIMdTc2i+wJKu8AOsbkVDd8OlaezaWpCVZc7pJKyE7pBJ0nPQV/D1l9u1twWmGGypbhOuYlUa/rNIcLRTGVOzNXTNRGjeKWP2aXSQVOFSgRspJMj6xQVVRyjxdGjCfNWjhLlS5qrkV0lVeSO2dCmb/gC7ezF0sd46pSeSTpmPrNC8Gw3tFpkd2RPiOlPvxHxVK7bKkQMuUD0o4i5v0gHw5xRmduFPJADbQ0BjuzCQPEnc1HxfdMrdUkEJdUht0a7jKQpvzHdNZ+zi6m3gsfMMhB5goJI+mtFbW4QpYcOpUSVH83l4zT7tURL5XZy4tQ51VfWpQ1qy9ibR++K4cvmtJUKk2aHJMHlBpo+GWBi4xFpKvlRLih1y7D1/Sl43bWwWKefgncBWIuBOoDRJPmdP0NHFOxeSUVF0zbn7hKRqaHuYomd9f36VYvbTtEyNCPehKsJBGphR28Y/eikpN6MWbk3+DKuFrEqCGkbiB67mibN8ly7DCSciAVOnkpKJJIPmAPrXDLibPDi7/wA242jdLaeY8dfalOzWWbK7dnMFpSyidD3iS56DJ71dly38i6C8bx6fxJdsb+F2f+JYiu5VKWGYcT01nKmfAAk+YrRcbx5ttlSyRlHdGo3OsD0rL1YsmzsHLZEpWEt5yN+0dJlP/SKAYziqnXmmCZRbqRPMFaAZVHtSU6LHG9GqK4vaQmCYhAIHmpXP/SKRcd4wVdJUhsw05GZQMK03SR4iku5xFTyu8YG8j7pBOnvVu3uxoY7hIgjYydZ6GucjlFt/FwrtUuAJbSGwykcoKgCPoRNUEOTvX2IW4Wps6CSVQd4GunrXgTlgGJAA9gf3peRWh+GdOjpxNdWdsVqivJozw5b/AGgP96UmipsZMOw8NpFCuMXSUp6SR7UwOL0pc4pTLSD+Y+9GK9oza9QM3rV3CFAKg6gkb9eQHTaoLxjMqOetVrfMCkzpI9txTI9E01s7x62CbhYGg0Onjv70PKKNYpctZgSlSjlGs70NVdN8kH1orF0VwmtX+ACwm9dH4mx/2k/+VZzYWiXgSJGUpkflUd60v4QWeTEnAmYQ0d+eZX/z71yzktKzc1KPdjbnUVzbhRHgZFWsulUMRuSmAOenl0r2ktiZaWzDOIn86GEicsuQR+DOIH0BNRXDAzsMn5SW3Fz45iRH+UV1jNmtqzQlwFK0urSqeQWAUkeG/pQ3H8XlxLoTrkaKD0CEqSr1Cq8+ypaWjv8Arws9s6NHblSiPyIbSU+hc9qXMMfP2hVAJg6dcxzfrVu9tHUtNhQOUTI6SE/sBQhCYEa7kev+1eZ2y32xUqESMpE+M0QLpCezlIKlEhPI8o9zQxq5KAPrPiaIYc0AsuLWMgiCdxAkV5HGX3VgryaaJIA5g8466H2qhfhWbtdYKwmPADQj6V45eZj9kMxABCz4GRBq0qwXACjOY5gOncVp60TAWmdW6c8Rzptwq2yJmlzhW2k5D82h+h507rtoEVPVMu52j7PpUFxaBxlaD00867b10kSBPpXbatK6cZkt07lc6TpPQnnXjiRnyn5VcxrChp71zxOjs3yjor2nSimBYeHHgr7qdf8AV/NGtInluRWXw64ohKyAIHnXR4RSPvmmXEXPth/lrgil82M4RBGH4KlvPEnMAPQ1q3w52UspEnuA9YBNZ/l50/8ABVyA2ykblapoobb/AEJzpKBp429KgW2CpUidq6D0NpME6DauFOSRyJpiZPJp6MK4p4ncvW22sgLmcRl3OshJHlz8KIs8PMWzX26SpxTSBlP3e8Aoeh9qAYE92d8l498JVGUfeKp19CaPYq6pasyySf25CgeTirLceHm69AfEFF0rnRK406BPyx9KHjC0hQUBqCD5xRRQqM1PzkzQ+DBKqFfGbU5wojcqkjbwoUkpQshYzEDUcpp2umQoQaVsVsO8SCB++2lUQnZBlxcdoIoxlHZ5UpTryHOOVFWh3EOyIVvP5gIA+s0lWpiZ60WYxQAZTqk6R4jUUxMnaLeD3vZPB07NgAg8xr/f0rTUPhaQU6g1l1rlLJI7xO3WRmINM2DY0G3ygqlspTB5Zj09aGUfYyEt0w09agOZ+cRXyXNasX+00Lt3pNJKkIXxEt8t0lfJaPdJ1/UVewC9haQYIUIB5n/2KM8cYT21sVD5m+8PLmKTEgZUwYiPofxf30pq2qJpfLKx54jtoLSxsQR9apCjuKNhy2VG6YUPTWKANL00pIxHaBTfwYnK62eqx/FKKVTTlwymFW881/zTMS2/0K8j6DVLZMtDw/aubu4bbhSzvoKitG87UeJ/3oHx1axaAhRlKx5THOhnKSxtxq69i/EhHLkjGXTP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si0.twimg.com/profile_images/1704584280/headsh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333" y="20814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i0.twimg.com/profile_images/2824072578/01591ef8d7734bde93e032ba63f6eae5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45333" y="440439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86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81900" y="4206876"/>
            <a:ext cx="9228201" cy="1645920"/>
          </a:xfrm>
        </p:spPr>
        <p:txBody>
          <a:bodyPr>
            <a:normAutofit lnSpcReduction="10000"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http://ellenchisa.com/feedback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3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</a:t>
            </a:r>
            <a:r>
              <a:rPr lang="en-US" baseline="30000" dirty="0" smtClean="0"/>
              <a:t>st</a:t>
            </a:r>
            <a:r>
              <a:rPr lang="en-US" dirty="0" smtClean="0"/>
              <a:t> Rule of “What is a PM?”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11680"/>
            <a:ext cx="7978829" cy="376618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There are no rules.</a:t>
            </a:r>
          </a:p>
          <a:p>
            <a:endParaRPr lang="en-US" sz="4400" dirty="0" smtClean="0"/>
          </a:p>
          <a:p>
            <a:r>
              <a:rPr lang="en-US" sz="4400" dirty="0" smtClean="0"/>
              <a:t>PMs are different at every company, and in every role</a:t>
            </a:r>
            <a:endParaRPr lang="en-US" sz="4400" dirty="0"/>
          </a:p>
        </p:txBody>
      </p:sp>
      <p:pic>
        <p:nvPicPr>
          <p:cNvPr id="1026" name="Picture 2" descr="http://mattmicheletti.files.wordpress.com/2011/07/fightclubdv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99" y="1966586"/>
            <a:ext cx="3151829" cy="44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98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PM Tools and Techniques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400" dirty="0" smtClean="0"/>
              <a:t>1-Pagers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dirty="0" smtClean="0"/>
              <a:t>Scenarios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dirty="0" smtClean="0"/>
              <a:t>Specifications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dirty="0" smtClean="0"/>
              <a:t>Project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dirty="0" smtClean="0"/>
              <a:t>QA / Test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6502399"/>
            <a:ext cx="12192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  GOALS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20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upload.wikimedia.org/wikipedia/commons/thumb/4/44/Microsoft_logo.svg/439px-Microsoft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" y="389467"/>
            <a:ext cx="2178050" cy="21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22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etropolitan">
    <a:dk1>
      <a:sysClr val="windowText" lastClr="000000"/>
    </a:dk1>
    <a:lt1>
      <a:sysClr val="window" lastClr="FFFFFF"/>
    </a:lt1>
    <a:dk2>
      <a:srgbClr val="162F33"/>
    </a:dk2>
    <a:lt2>
      <a:srgbClr val="EAF0E0"/>
    </a:lt2>
    <a:accent1>
      <a:srgbClr val="50B4C8"/>
    </a:accent1>
    <a:accent2>
      <a:srgbClr val="A8B97F"/>
    </a:accent2>
    <a:accent3>
      <a:srgbClr val="9B9256"/>
    </a:accent3>
    <a:accent4>
      <a:srgbClr val="657689"/>
    </a:accent4>
    <a:accent5>
      <a:srgbClr val="7A855D"/>
    </a:accent5>
    <a:accent6>
      <a:srgbClr val="84AC9D"/>
    </a:accent6>
    <a:hlink>
      <a:srgbClr val="2370CD"/>
    </a:hlink>
    <a:folHlink>
      <a:srgbClr val="87758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976</Words>
  <Application>Microsoft Office PowerPoint</Application>
  <PresentationFormat>Widescreen</PresentationFormat>
  <Paragraphs>240</Paragraphs>
  <Slides>52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Metropolitan</vt:lpstr>
      <vt:lpstr>Product Development</vt:lpstr>
      <vt:lpstr>Ellen</vt:lpstr>
      <vt:lpstr>Steven</vt:lpstr>
      <vt:lpstr>Our Goals</vt:lpstr>
      <vt:lpstr>You’ll learn</vt:lpstr>
      <vt:lpstr>The 1st Rule of “What is a PM?”</vt:lpstr>
      <vt:lpstr>5 PM Tools and Techniques</vt:lpstr>
      <vt:lpstr>Process</vt:lpstr>
      <vt:lpstr>Microsoft Process</vt:lpstr>
      <vt:lpstr>PowerPoint Presentation</vt:lpstr>
      <vt:lpstr>Why PM?</vt:lpstr>
      <vt:lpstr>A Model for PM</vt:lpstr>
      <vt:lpstr>A Model for PM</vt:lpstr>
      <vt:lpstr>A Model for PM</vt:lpstr>
      <vt:lpstr>1-Pagers</vt:lpstr>
      <vt:lpstr>Structure of a 1-Pager</vt:lpstr>
      <vt:lpstr>Vision</vt:lpstr>
      <vt:lpstr>Goals &amp; Non-Goals</vt:lpstr>
      <vt:lpstr>Background</vt:lpstr>
      <vt:lpstr>Scenarios </vt:lpstr>
      <vt:lpstr>Feature List </vt:lpstr>
      <vt:lpstr>Success Metrics </vt:lpstr>
      <vt:lpstr>Why?</vt:lpstr>
      <vt:lpstr>Scenarios</vt:lpstr>
      <vt:lpstr>Talking about Scenarios</vt:lpstr>
      <vt:lpstr>PowerPoint Presentation</vt:lpstr>
      <vt:lpstr>Who - Personas</vt:lpstr>
      <vt:lpstr>Kayak Scenario #1</vt:lpstr>
      <vt:lpstr>Other Kayak Scenarios</vt:lpstr>
      <vt:lpstr>How?</vt:lpstr>
      <vt:lpstr>Why?</vt:lpstr>
      <vt:lpstr>Specifications </vt:lpstr>
      <vt:lpstr>What is it?</vt:lpstr>
      <vt:lpstr>PowerPoint Presentation</vt:lpstr>
      <vt:lpstr>Why?</vt:lpstr>
      <vt:lpstr>Project Management</vt:lpstr>
      <vt:lpstr>Estimation</vt:lpstr>
      <vt:lpstr>Communication</vt:lpstr>
      <vt:lpstr>Scope Creep</vt:lpstr>
      <vt:lpstr>Cutting</vt:lpstr>
      <vt:lpstr>QA &amp; Test</vt:lpstr>
      <vt:lpstr>Context: Agile vs. Waterfall</vt:lpstr>
      <vt:lpstr>Functional Testing</vt:lpstr>
      <vt:lpstr>Edge Case Testing</vt:lpstr>
      <vt:lpstr>Standard Test Case Matrix</vt:lpstr>
      <vt:lpstr>Baseline Metrics</vt:lpstr>
      <vt:lpstr>Stabilization</vt:lpstr>
      <vt:lpstr>Why?</vt:lpstr>
      <vt:lpstr>Recap!</vt:lpstr>
      <vt:lpstr>Techniques</vt:lpstr>
      <vt:lpstr>Thanks for coming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2013-08-23T14:13:32Z</dcterms:created>
  <dcterms:modified xsi:type="dcterms:W3CDTF">2013-08-23T14:27:28Z</dcterms:modified>
</cp:coreProperties>
</file>